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3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5CDB39-F6C3-4E1B-BC9F-C79527670C3D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E6D3F-CF8C-4A16-B856-02C5C502B2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EDA95-613E-4B38-BFB6-103F79A6402D}" type="slidenum">
              <a:rPr lang="en-US"/>
              <a:pPr/>
              <a:t>3</a:t>
            </a:fld>
            <a:endParaRPr lang="en-US"/>
          </a:p>
        </p:txBody>
      </p:sp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u="sng"/>
              <a:t>20 miles</a:t>
            </a:r>
            <a:r>
              <a:rPr lang="en-US" altLang="zh-CN"/>
              <a:t>   =  6 2/3 miles per hour</a:t>
            </a:r>
          </a:p>
          <a:p>
            <a:r>
              <a:rPr lang="en-US" altLang="zh-CN"/>
              <a:t>3 hours 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5C75F5-5136-49DE-8070-A280BD49D93F}" type="slidenum">
              <a:rPr lang="en-US"/>
              <a:pPr/>
              <a:t>4</a:t>
            </a:fld>
            <a:endParaRPr lang="en-US"/>
          </a:p>
        </p:txBody>
      </p:sp>
      <p:sp>
        <p:nvSpPr>
          <p:cNvPr id="47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u="sng"/>
              <a:t>60 miles</a:t>
            </a:r>
            <a:r>
              <a:rPr lang="en-US" altLang="zh-CN"/>
              <a:t>  x  2 hours = 120 miles</a:t>
            </a:r>
          </a:p>
          <a:p>
            <a:r>
              <a:rPr lang="en-US" altLang="zh-CN"/>
              <a:t>hour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84520F-F3BD-43EF-A76A-5C1C24DF6E19}" type="slidenum">
              <a:rPr lang="en-US"/>
              <a:pPr/>
              <a:t>6</a:t>
            </a:fld>
            <a:endParaRPr lang="en-US"/>
          </a:p>
        </p:txBody>
      </p:sp>
      <p:sp>
        <p:nvSpPr>
          <p:cNvPr id="10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2464"/>
            <a:ext cx="5029200" cy="4114487"/>
          </a:xfrm>
        </p:spPr>
        <p:txBody>
          <a:bodyPr/>
          <a:lstStyle/>
          <a:p>
            <a:r>
              <a:rPr lang="en-US" altLang="zh-CN"/>
              <a:t>a.</a:t>
            </a:r>
            <a:r>
              <a:rPr lang="en-US" altLang="zh-CN">
                <a:latin typeface="Times New Roman"/>
                <a:cs typeface="Times New Roman" pitchFamily="18" charset="0"/>
              </a:rPr>
              <a:t>     </a:t>
            </a:r>
            <a:r>
              <a:rPr lang="en-US" altLang="zh-CN">
                <a:cs typeface="Times New Roman" pitchFamily="18" charset="0"/>
              </a:rPr>
              <a:t> </a:t>
            </a:r>
            <a:r>
              <a:rPr lang="en-US" altLang="zh-CN"/>
              <a:t>1000 yd2</a:t>
            </a:r>
          </a:p>
          <a:p>
            <a:r>
              <a:rPr lang="en-US" altLang="zh-CN"/>
              <a:t>3000 yd3</a:t>
            </a:r>
          </a:p>
          <a:p>
            <a:r>
              <a:rPr lang="en-US" altLang="zh-CN"/>
              <a:t>b.</a:t>
            </a:r>
            <a:r>
              <a:rPr lang="en-US" altLang="zh-CN">
                <a:latin typeface="Times New Roman"/>
              </a:rPr>
              <a:t>    </a:t>
            </a:r>
            <a:r>
              <a:rPr lang="en-US" altLang="zh-CN"/>
              <a:t> 60 ft2</a:t>
            </a:r>
          </a:p>
          <a:p>
            <a:r>
              <a:rPr lang="en-US" altLang="zh-CN"/>
              <a:t>210 ft3</a:t>
            </a:r>
          </a:p>
          <a:p>
            <a:r>
              <a:rPr lang="en-US" altLang="zh-CN"/>
              <a:t>     c. 24 in3 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82B75B-CEBD-43CC-871E-658AE9EB472B}" type="slidenum">
              <a:rPr lang="en-US"/>
              <a:pPr/>
              <a:t>8</a:t>
            </a:fld>
            <a:endParaRPr lang="en-US"/>
          </a:p>
        </p:txBody>
      </p:sp>
      <p:sp>
        <p:nvSpPr>
          <p:cNvPr id="133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2464"/>
            <a:ext cx="5029200" cy="4114487"/>
          </a:xfrm>
        </p:spPr>
        <p:txBody>
          <a:bodyPr/>
          <a:lstStyle/>
          <a:p>
            <a:r>
              <a:rPr lang="en-US" altLang="zh-CN"/>
              <a:t>a.</a:t>
            </a:r>
            <a:r>
              <a:rPr lang="en-US" altLang="zh-CN">
                <a:latin typeface="Times New Roman"/>
                <a:cs typeface="Times New Roman" pitchFamily="18" charset="0"/>
              </a:rPr>
              <a:t>     </a:t>
            </a:r>
            <a:r>
              <a:rPr lang="en-US" altLang="zh-CN">
                <a:cs typeface="Times New Roman" pitchFamily="18" charset="0"/>
              </a:rPr>
              <a:t> </a:t>
            </a:r>
            <a:r>
              <a:rPr lang="en-US" altLang="zh-CN"/>
              <a:t>$/ft (dollars per foot)</a:t>
            </a:r>
          </a:p>
          <a:p>
            <a:r>
              <a:rPr lang="en-US" altLang="zh-CN"/>
              <a:t>b.</a:t>
            </a:r>
            <a:r>
              <a:rPr lang="en-US" altLang="zh-CN">
                <a:latin typeface="Times New Roman"/>
              </a:rPr>
              <a:t>    </a:t>
            </a:r>
            <a:r>
              <a:rPr lang="en-US" altLang="zh-CN"/>
              <a:t> mi/gal (miles per gallon)</a:t>
            </a:r>
          </a:p>
          <a:p>
            <a:r>
              <a:rPr lang="en-US" altLang="zh-CN"/>
              <a:t>c.</a:t>
            </a:r>
            <a:r>
              <a:rPr lang="en-US" altLang="zh-CN">
                <a:latin typeface="Times New Roman"/>
              </a:rPr>
              <a:t>    </a:t>
            </a:r>
            <a:r>
              <a:rPr lang="en-US" altLang="zh-CN"/>
              <a:t> $/yd^2 (dollars per square yard)</a:t>
            </a:r>
          </a:p>
          <a:p>
            <a:r>
              <a:rPr lang="en-US" altLang="zh-CN"/>
              <a:t>d.</a:t>
            </a:r>
            <a:r>
              <a:rPr lang="en-US" altLang="zh-CN">
                <a:latin typeface="Times New Roman"/>
              </a:rPr>
              <a:t>    </a:t>
            </a:r>
            <a:r>
              <a:rPr lang="en-US" altLang="zh-CN"/>
              <a:t> gm/cm^3 (grams per cubic centimeter)</a:t>
            </a:r>
          </a:p>
          <a:p>
            <a:r>
              <a:rPr lang="en-US" altLang="zh-CN"/>
              <a:t>foot-pounds 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539744-6C3B-4D16-A339-838EFDEB0A03}" type="slidenum">
              <a:rPr lang="en-US"/>
              <a:pPr/>
              <a:t>15</a:t>
            </a:fld>
            <a:endParaRPr lang="en-US"/>
          </a:p>
        </p:txBody>
      </p:sp>
      <p:sp>
        <p:nvSpPr>
          <p:cNvPr id="215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2464"/>
            <a:ext cx="5029200" cy="4114487"/>
          </a:xfrm>
        </p:spPr>
        <p:txBody>
          <a:bodyPr/>
          <a:lstStyle/>
          <a:p>
            <a:r>
              <a:rPr lang="en-US" altLang="zh-CN"/>
              <a:t>Page 83 # 2</a:t>
            </a:r>
          </a:p>
          <a:p>
            <a:r>
              <a:rPr lang="en-US" altLang="zh-CN"/>
              <a:t>a.</a:t>
            </a:r>
            <a:r>
              <a:rPr lang="en-US" altLang="zh-CN">
                <a:latin typeface="Times New Roman"/>
                <a:cs typeface="Times New Roman" pitchFamily="18" charset="0"/>
              </a:rPr>
              <a:t>     </a:t>
            </a:r>
            <a:r>
              <a:rPr lang="en-US" altLang="zh-CN">
                <a:cs typeface="Times New Roman" pitchFamily="18" charset="0"/>
              </a:rPr>
              <a:t> </a:t>
            </a:r>
            <a:r>
              <a:rPr lang="en-US" altLang="zh-CN"/>
              <a:t>5/2 = 2 </a:t>
            </a:r>
            <a:r>
              <a:rPr lang="en-US" altLang="zh-CN">
                <a:latin typeface="Times New Roman"/>
              </a:rPr>
              <a:t>½</a:t>
            </a:r>
            <a:endParaRPr lang="en-US" altLang="zh-CN"/>
          </a:p>
          <a:p>
            <a:r>
              <a:rPr lang="en-US" altLang="zh-CN"/>
              <a:t>b.</a:t>
            </a:r>
            <a:r>
              <a:rPr lang="en-US" altLang="zh-CN">
                <a:latin typeface="Times New Roman"/>
              </a:rPr>
              <a:t>    </a:t>
            </a:r>
            <a:r>
              <a:rPr lang="en-US" altLang="zh-CN"/>
              <a:t> 5/4 = 1 </a:t>
            </a:r>
            <a:r>
              <a:rPr lang="en-US" altLang="zh-CN">
                <a:latin typeface="Times New Roman"/>
              </a:rPr>
              <a:t>¼</a:t>
            </a:r>
            <a:endParaRPr lang="en-US" altLang="zh-CN"/>
          </a:p>
          <a:p>
            <a:r>
              <a:rPr lang="en-US" altLang="zh-CN"/>
              <a:t>c.</a:t>
            </a:r>
            <a:r>
              <a:rPr lang="en-US" altLang="zh-CN">
                <a:latin typeface="Times New Roman"/>
              </a:rPr>
              <a:t>    </a:t>
            </a:r>
            <a:r>
              <a:rPr lang="en-US" altLang="zh-CN"/>
              <a:t> 11/12</a:t>
            </a:r>
          </a:p>
          <a:p>
            <a:r>
              <a:rPr lang="en-US" altLang="zh-CN"/>
              <a:t>d.</a:t>
            </a:r>
            <a:r>
              <a:rPr lang="en-US" altLang="zh-CN">
                <a:latin typeface="Times New Roman"/>
              </a:rPr>
              <a:t>    </a:t>
            </a:r>
            <a:r>
              <a:rPr lang="en-US" altLang="zh-CN"/>
              <a:t> 13/12 = 1 1/12</a:t>
            </a:r>
          </a:p>
          <a:p>
            <a:r>
              <a:rPr lang="en-US" altLang="zh-CN"/>
              <a:t>e.</a:t>
            </a:r>
            <a:r>
              <a:rPr lang="en-US" altLang="zh-CN">
                <a:latin typeface="Times New Roman"/>
              </a:rPr>
              <a:t>     </a:t>
            </a:r>
            <a:r>
              <a:rPr lang="en-US" altLang="zh-CN"/>
              <a:t> 1/11</a:t>
            </a:r>
          </a:p>
          <a:p>
            <a:r>
              <a:rPr lang="en-US" altLang="zh-CN"/>
              <a:t>f.</a:t>
            </a:r>
            <a:r>
              <a:rPr lang="en-US" altLang="zh-CN">
                <a:latin typeface="Times New Roman"/>
              </a:rPr>
              <a:t>      </a:t>
            </a:r>
            <a:r>
              <a:rPr lang="en-US" altLang="zh-CN"/>
              <a:t> 1/16</a:t>
            </a:r>
          </a:p>
          <a:p>
            <a:r>
              <a:rPr lang="en-US" altLang="zh-CN"/>
              <a:t>g.</a:t>
            </a:r>
            <a:r>
              <a:rPr lang="en-US" altLang="zh-CN">
                <a:latin typeface="Times New Roman"/>
              </a:rPr>
              <a:t>    </a:t>
            </a:r>
            <a:r>
              <a:rPr lang="en-US" altLang="zh-CN"/>
              <a:t> 9/25</a:t>
            </a:r>
          </a:p>
          <a:p>
            <a:r>
              <a:rPr lang="en-US" altLang="zh-CN"/>
              <a:t>1/24 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53810E-D988-4A95-B74B-0F76134EEB88}" type="slidenum">
              <a:rPr lang="en-US"/>
              <a:pPr/>
              <a:t>18</a:t>
            </a:fld>
            <a:endParaRPr lang="en-US"/>
          </a:p>
        </p:txBody>
      </p:sp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u="sng"/>
              <a:t>60 miles</a:t>
            </a:r>
            <a:r>
              <a:rPr lang="en-US" altLang="zh-CN"/>
              <a:t>  x  2 hours = 120 miles</a:t>
            </a:r>
          </a:p>
          <a:p>
            <a:r>
              <a:rPr lang="en-US" altLang="zh-CN"/>
              <a:t>hour</a:t>
            </a:r>
          </a:p>
          <a:p>
            <a:endParaRPr lang="en-US"/>
          </a:p>
          <a:p>
            <a:r>
              <a:rPr lang="en-US" altLang="zh-CN"/>
              <a:t>108 inches   	 x      	</a:t>
            </a:r>
            <a:r>
              <a:rPr lang="en-US" altLang="zh-CN" u="sng"/>
              <a:t>1 foot	</a:t>
            </a:r>
            <a:r>
              <a:rPr lang="en-US" altLang="zh-CN"/>
              <a:t>	= 9 ft</a:t>
            </a:r>
          </a:p>
          <a:p>
            <a:r>
              <a:rPr lang="en-US" altLang="zh-CN"/>
              <a:t>			12 inches	 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D11E93-C397-42CF-91DD-F41E124F704F}" type="slidenum">
              <a:rPr lang="en-US"/>
              <a:pPr/>
              <a:t>21</a:t>
            </a:fld>
            <a:endParaRPr lang="en-US"/>
          </a:p>
        </p:txBody>
      </p:sp>
      <p:sp>
        <p:nvSpPr>
          <p:cNvPr id="4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150 	</a:t>
            </a:r>
            <a:r>
              <a:rPr lang="en-US" altLang="zh-CN" u="sng"/>
              <a:t>1 yd2</a:t>
            </a:r>
            <a:r>
              <a:rPr lang="en-US" altLang="zh-CN"/>
              <a:t>	= 150/9 ≈19.67 sq yds	</a:t>
            </a:r>
          </a:p>
          <a:p>
            <a:r>
              <a:rPr lang="en-US" altLang="zh-CN"/>
              <a:t>	9 ft2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4880D-72C0-410D-9C10-463050493AAE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264FC3-C1A6-4220-8E40-FDE5979615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4880D-72C0-410D-9C10-463050493AAE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FC3-C1A6-4220-8E40-FDE59796150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1264FC3-C1A6-4220-8E40-FDE59796150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4880D-72C0-410D-9C10-463050493AAE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A9547BC-1B06-4D51-9B1C-693578DE73D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4880D-72C0-410D-9C10-463050493AAE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1264FC3-C1A6-4220-8E40-FDE5979615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4880D-72C0-410D-9C10-463050493AAE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264FC3-C1A6-4220-8E40-FDE59796150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FE4880D-72C0-410D-9C10-463050493AAE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64FC3-C1A6-4220-8E40-FDE5979615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4880D-72C0-410D-9C10-463050493AAE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1264FC3-C1A6-4220-8E40-FDE59796150D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4880D-72C0-410D-9C10-463050493AAE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1264FC3-C1A6-4220-8E40-FDE5979615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4880D-72C0-410D-9C10-463050493AAE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264FC3-C1A6-4220-8E40-FDE5979615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264FC3-C1A6-4220-8E40-FDE59796150D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4880D-72C0-410D-9C10-463050493AAE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1264FC3-C1A6-4220-8E40-FDE59796150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FE4880D-72C0-410D-9C10-463050493AAE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FE4880D-72C0-410D-9C10-463050493AAE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264FC3-C1A6-4220-8E40-FDE59796150D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The Problem Solving </a:t>
            </a:r>
          </a:p>
          <a:p>
            <a:r>
              <a:rPr lang="en-US"/>
              <a:t>Power of Units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5913" y="1489075"/>
            <a:ext cx="6781800" cy="1111250"/>
          </a:xfrm>
        </p:spPr>
        <p:txBody>
          <a:bodyPr/>
          <a:lstStyle/>
          <a:p>
            <a:r>
              <a:rPr lang="en-US"/>
              <a:t>2A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>
                <a:ea typeface="SimSun" pitchFamily="2" charset="-122"/>
                <a:cs typeface="Times New Roman" pitchFamily="18" charset="0"/>
              </a:rPr>
              <a:t>Adding and </a:t>
            </a:r>
            <a:br>
              <a:rPr lang="en-US" altLang="zh-CN">
                <a:ea typeface="SimSun" pitchFamily="2" charset="-122"/>
                <a:cs typeface="Times New Roman" pitchFamily="18" charset="0"/>
              </a:rPr>
            </a:br>
            <a:r>
              <a:rPr lang="en-US" altLang="zh-CN">
                <a:ea typeface="SimSun" pitchFamily="2" charset="-122"/>
                <a:cs typeface="Times New Roman" pitchFamily="18" charset="0"/>
              </a:rPr>
              <a:t>Subtracting Fractions</a:t>
            </a:r>
            <a:endParaRPr lang="en-US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</a:rPr>
              <a:t>Multiplying Fractions 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</a:rPr>
              <a:t>Dividing Fractions 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</a:rPr>
              <a:t>Fraction to Decimal 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</a:rPr>
              <a:t>Decimal to Fraction 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1404938"/>
          </a:xfrm>
        </p:spPr>
        <p:txBody>
          <a:bodyPr/>
          <a:lstStyle/>
          <a:p>
            <a:r>
              <a:rPr lang="en-US" sz="2800"/>
              <a:t>Evaluate each of the following</a:t>
            </a:r>
          </a:p>
          <a:p>
            <a:pPr lvl="1"/>
            <a:endParaRPr lang="en-US" sz="2800"/>
          </a:p>
        </p:txBody>
      </p:sp>
      <p:graphicFrame>
        <p:nvGraphicFramePr>
          <p:cNvPr id="20490" name="Object 10"/>
          <p:cNvGraphicFramePr>
            <a:graphicFrameLocks noChangeAspect="1"/>
          </p:cNvGraphicFramePr>
          <p:nvPr>
            <p:ph sz="quarter" idx="2"/>
          </p:nvPr>
        </p:nvGraphicFramePr>
        <p:xfrm>
          <a:off x="920750" y="2438400"/>
          <a:ext cx="1800225" cy="3657600"/>
        </p:xfrm>
        <a:graphic>
          <a:graphicData uri="http://schemas.openxmlformats.org/presentationml/2006/ole">
            <p:oleObj spid="_x0000_s1027" name="ips Publishing Equation" r:id="rId4" imgW="799920" imgH="1625400" progId="Equation">
              <p:embed/>
            </p:oleObj>
          </a:graphicData>
        </a:graphic>
      </p:graphicFrame>
      <p:graphicFrame>
        <p:nvGraphicFramePr>
          <p:cNvPr id="20488" name="Object 8"/>
          <p:cNvGraphicFramePr>
            <a:graphicFrameLocks noChangeAspect="1"/>
          </p:cNvGraphicFramePr>
          <p:nvPr/>
        </p:nvGraphicFramePr>
        <p:xfrm>
          <a:off x="5067300" y="2362200"/>
          <a:ext cx="1876425" cy="3810000"/>
        </p:xfrm>
        <a:graphic>
          <a:graphicData uri="http://schemas.openxmlformats.org/presentationml/2006/ole">
            <p:oleObj spid="_x0000_s1026" name="ips Publishing Equation" r:id="rId5" imgW="799920" imgH="1625400" progId="Equation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</a:rPr>
              <a:t>Unit Conversions 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  <a:cs typeface="Times New Roman" pitchFamily="18" charset="0"/>
              </a:rPr>
              <a:t>The trick is to find a “well chosen 1” </a:t>
            </a:r>
          </a:p>
          <a:p>
            <a:pPr lvl="1"/>
            <a:r>
              <a:rPr lang="en-US">
                <a:ea typeface="SimSun" pitchFamily="2" charset="-122"/>
                <a:cs typeface="Times New Roman" pitchFamily="18" charset="0"/>
              </a:rPr>
              <a:t>Multiplying the numerator and the denominator by the same number doesn’t change the value of the original fraction.</a:t>
            </a:r>
          </a:p>
          <a:p>
            <a:pPr lvl="1"/>
            <a:r>
              <a:rPr lang="en-US">
                <a:ea typeface="SimSun" pitchFamily="2" charset="-122"/>
                <a:cs typeface="Times New Roman" pitchFamily="18" charset="0"/>
              </a:rPr>
              <a:t>When the numerator and the denominator are the same value the fraction is equal to 1…hence the name “well chosen 1”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Examples-Well Chosen 1’s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2600">
                <a:ea typeface="SimSun" pitchFamily="2" charset="-122"/>
                <a:cs typeface="Times New Roman" pitchFamily="18" charset="0"/>
              </a:rPr>
              <a:t>	</a:t>
            </a:r>
            <a:r>
              <a:rPr lang="en-US" altLang="zh-CN" sz="2600" u="sng">
                <a:ea typeface="SimSun" pitchFamily="2" charset="-122"/>
                <a:cs typeface="Times New Roman" pitchFamily="18" charset="0"/>
              </a:rPr>
              <a:t>60 seconds</a:t>
            </a:r>
            <a:r>
              <a:rPr lang="en-US" altLang="zh-CN" sz="2600">
                <a:ea typeface="SimSun" pitchFamily="2" charset="-122"/>
                <a:cs typeface="Times New Roman" pitchFamily="18" charset="0"/>
              </a:rPr>
              <a:t>		</a:t>
            </a:r>
            <a:r>
              <a:rPr lang="en-US" altLang="zh-CN" sz="2600" u="sng">
                <a:ea typeface="SimSun" pitchFamily="2" charset="-122"/>
                <a:cs typeface="Times New Roman" pitchFamily="18" charset="0"/>
              </a:rPr>
              <a:t>1 minute</a:t>
            </a:r>
            <a:r>
              <a:rPr lang="en-US" altLang="zh-CN" sz="2600">
                <a:ea typeface="SimSun" pitchFamily="2" charset="-122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en-US" altLang="zh-CN" sz="2600">
                <a:ea typeface="SimSun" pitchFamily="2" charset="-122"/>
                <a:cs typeface="Times New Roman" pitchFamily="18" charset="0"/>
              </a:rPr>
              <a:t>	1 minute		60 seconds</a:t>
            </a:r>
          </a:p>
          <a:p>
            <a:endParaRPr lang="en-US" altLang="zh-CN" sz="2600">
              <a:ea typeface="SimSun" pitchFamily="2" charset="-122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zh-CN" sz="2600">
                <a:ea typeface="SimSun" pitchFamily="2" charset="-122"/>
                <a:cs typeface="Times New Roman" pitchFamily="18" charset="0"/>
              </a:rPr>
              <a:t>	</a:t>
            </a:r>
            <a:r>
              <a:rPr lang="en-US" altLang="zh-CN" sz="2600" u="sng">
                <a:ea typeface="SimSun" pitchFamily="2" charset="-122"/>
                <a:cs typeface="Times New Roman" pitchFamily="18" charset="0"/>
              </a:rPr>
              <a:t>7 days</a:t>
            </a:r>
            <a:r>
              <a:rPr lang="en-US" altLang="zh-CN" sz="2600">
                <a:ea typeface="SimSun" pitchFamily="2" charset="-122"/>
                <a:cs typeface="Times New Roman" pitchFamily="18" charset="0"/>
              </a:rPr>
              <a:t>		</a:t>
            </a:r>
            <a:r>
              <a:rPr lang="en-US" altLang="zh-CN" sz="2600" u="sng">
                <a:ea typeface="SimSun" pitchFamily="2" charset="-122"/>
                <a:cs typeface="Times New Roman" pitchFamily="18" charset="0"/>
              </a:rPr>
              <a:t>1 week</a:t>
            </a:r>
            <a:r>
              <a:rPr lang="en-US" altLang="zh-CN" sz="2600">
                <a:ea typeface="SimSun" pitchFamily="2" charset="-122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en-US" altLang="zh-CN" sz="2600">
                <a:ea typeface="SimSun" pitchFamily="2" charset="-122"/>
                <a:cs typeface="Times New Roman" pitchFamily="18" charset="0"/>
              </a:rPr>
              <a:t>	1 week		7 days</a:t>
            </a:r>
          </a:p>
          <a:p>
            <a:pPr>
              <a:buFont typeface="Wingdings" pitchFamily="2" charset="2"/>
              <a:buNone/>
            </a:pPr>
            <a:endParaRPr lang="en-US" altLang="zh-CN" sz="2600">
              <a:ea typeface="SimSun" pitchFamily="2" charset="-122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zh-CN" sz="2600">
                <a:ea typeface="SimSun" pitchFamily="2" charset="-122"/>
                <a:cs typeface="Times New Roman" pitchFamily="18" charset="0"/>
              </a:rPr>
              <a:t>	</a:t>
            </a:r>
            <a:r>
              <a:rPr lang="en-US" altLang="zh-CN" sz="2600" u="sng">
                <a:ea typeface="SimSun" pitchFamily="2" charset="-122"/>
                <a:cs typeface="Times New Roman" pitchFamily="18" charset="0"/>
              </a:rPr>
              <a:t>1 foot     </a:t>
            </a:r>
            <a:r>
              <a:rPr lang="en-US" altLang="zh-CN" sz="2600">
                <a:ea typeface="SimSun" pitchFamily="2" charset="-122"/>
                <a:cs typeface="Times New Roman" pitchFamily="18" charset="0"/>
              </a:rPr>
              <a:t>		</a:t>
            </a:r>
            <a:r>
              <a:rPr lang="en-US" altLang="zh-CN" sz="2600" u="sng">
                <a:ea typeface="SimSun" pitchFamily="2" charset="-122"/>
                <a:cs typeface="Times New Roman" pitchFamily="18" charset="0"/>
              </a:rPr>
              <a:t>12 inches</a:t>
            </a:r>
          </a:p>
          <a:p>
            <a:pPr>
              <a:buFont typeface="Wingdings" pitchFamily="2" charset="2"/>
              <a:buNone/>
            </a:pPr>
            <a:r>
              <a:rPr lang="en-US" altLang="zh-CN" sz="2600">
                <a:ea typeface="SimSun" pitchFamily="2" charset="-122"/>
                <a:cs typeface="Times New Roman" pitchFamily="18" charset="0"/>
              </a:rPr>
              <a:t>	12 inches		1 foot </a:t>
            </a:r>
            <a:endParaRPr lang="en-US" sz="2600"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</a:rPr>
              <a:t>Convert the following </a:t>
            </a: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  <a:cs typeface="Times New Roman" pitchFamily="18" charset="0"/>
              </a:rPr>
              <a:t>3 feet to inches </a:t>
            </a:r>
          </a:p>
          <a:p>
            <a:endParaRPr lang="en-US" altLang="zh-CN">
              <a:ea typeface="SimSun" pitchFamily="2" charset="-122"/>
              <a:cs typeface="Times New Roman" pitchFamily="18" charset="0"/>
            </a:endParaRPr>
          </a:p>
          <a:p>
            <a:endParaRPr lang="en-US" altLang="zh-CN">
              <a:ea typeface="SimSun" pitchFamily="2" charset="-122"/>
              <a:cs typeface="Times New Roman" pitchFamily="18" charset="0"/>
            </a:endParaRPr>
          </a:p>
          <a:p>
            <a:endParaRPr lang="en-US" altLang="zh-CN">
              <a:ea typeface="SimSun" pitchFamily="2" charset="-122"/>
              <a:cs typeface="Times New Roman" pitchFamily="18" charset="0"/>
            </a:endParaRPr>
          </a:p>
          <a:p>
            <a:r>
              <a:rPr lang="en-US" altLang="zh-CN">
                <a:ea typeface="SimSun" pitchFamily="2" charset="-122"/>
                <a:cs typeface="Times New Roman" pitchFamily="18" charset="0"/>
              </a:rPr>
              <a:t>108 inches to feet </a:t>
            </a:r>
            <a:endParaRPr lang="en-US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066800" y="5181600"/>
            <a:ext cx="739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</a:rPr>
              <a:t>Chain of Conversions </a:t>
            </a: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  <a:cs typeface="Times New Roman" pitchFamily="18" charset="0"/>
              </a:rPr>
              <a:t>How many seconds are there in 1 week? </a:t>
            </a:r>
            <a:endParaRPr lang="en-US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828800" y="43434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Basics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u="sng">
                <a:ea typeface="SimSun" pitchFamily="2" charset="-122"/>
                <a:cs typeface="Times New Roman" pitchFamily="18" charset="0"/>
              </a:rPr>
              <a:t>Units</a:t>
            </a:r>
            <a:r>
              <a:rPr lang="en-US" altLang="zh-CN">
                <a:ea typeface="SimSun" pitchFamily="2" charset="-122"/>
                <a:cs typeface="Times New Roman" pitchFamily="18" charset="0"/>
              </a:rPr>
              <a:t> of quantity describe what is being measured or counted.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zh-CN">
              <a:ea typeface="SimSun" pitchFamily="2" charset="-122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zh-CN">
                <a:ea typeface="SimSun" pitchFamily="2" charset="-122"/>
                <a:cs typeface="Times New Roman" pitchFamily="18" charset="0"/>
              </a:rPr>
              <a:t>We can only add values that have the same unit of measure.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>
                <a:ea typeface="SimSun" pitchFamily="2" charset="-122"/>
                <a:cs typeface="Times New Roman" pitchFamily="18" charset="0"/>
              </a:rPr>
              <a:t> </a:t>
            </a:r>
          </a:p>
          <a:p>
            <a:pPr>
              <a:lnSpc>
                <a:spcPct val="90000"/>
              </a:lnSpc>
            </a:pPr>
            <a:r>
              <a:rPr lang="en-US" altLang="zh-CN">
                <a:ea typeface="SimSun" pitchFamily="2" charset="-122"/>
                <a:cs typeface="Times New Roman" pitchFamily="18" charset="0"/>
              </a:rPr>
              <a:t>We can multiply and divide values that have different units. </a:t>
            </a:r>
          </a:p>
          <a:p>
            <a:pPr>
              <a:lnSpc>
                <a:spcPct val="90000"/>
              </a:lnSpc>
            </a:pPr>
            <a:endParaRPr lang="en-US"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</a:rPr>
              <a:t>Conversions with Powers </a:t>
            </a: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How many square feet in a square yard?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3200400" y="3276600"/>
            <a:ext cx="2895600" cy="2514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4267200" y="26670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3 ft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6259513" y="4114800"/>
            <a:ext cx="598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3 ft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utoUpdateAnimBg="0"/>
      <p:bldP spid="26631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  <a:cs typeface="Times New Roman" pitchFamily="18" charset="0"/>
              </a:rPr>
              <a:t>Convert 150 sq ft to sq yds</a:t>
            </a:r>
          </a:p>
          <a:p>
            <a:pPr>
              <a:buFont typeface="Wingdings" pitchFamily="2" charset="2"/>
              <a:buNone/>
            </a:pPr>
            <a:endParaRPr lang="en-US" altLang="zh-CN">
              <a:ea typeface="SimSun" pitchFamily="2" charset="-122"/>
              <a:cs typeface="Times New Roman" pitchFamily="18" charset="0"/>
            </a:endParaRPr>
          </a:p>
          <a:p>
            <a:endParaRPr lang="en-US"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447800"/>
            <a:ext cx="8229600" cy="5029200"/>
          </a:xfrm>
        </p:spPr>
        <p:txBody>
          <a:bodyPr/>
          <a:lstStyle/>
          <a:p>
            <a:r>
              <a:rPr lang="en-US"/>
              <a:t>Unit Conversions-</a:t>
            </a:r>
          </a:p>
          <a:p>
            <a:pPr lvl="1"/>
            <a:r>
              <a:rPr lang="en-US"/>
              <a:t>Convert a distance of 7 miles into yards; there are 1760 yards in a mile.</a:t>
            </a:r>
          </a:p>
          <a:p>
            <a:pPr lvl="1"/>
            <a:r>
              <a:rPr lang="en-US"/>
              <a:t>Using the fact that there are 1760 yards in a mile and 3 feet in a yard, convert a distance of 3 miles into feet.</a:t>
            </a:r>
          </a:p>
          <a:p>
            <a:pPr lvl="1"/>
            <a:r>
              <a:rPr lang="en-US"/>
              <a:t>Use a chain of conversions with familiar measures of time to convert 4 weeks into minutes</a:t>
            </a:r>
          </a:p>
          <a:p>
            <a:pPr lvl="1"/>
            <a:r>
              <a:rPr lang="en-US"/>
              <a:t>Convert a park size of 3.5 square miles to acres.  (1 acre = 1/640 mi</a:t>
            </a:r>
            <a:r>
              <a:rPr lang="en-US" baseline="30000"/>
              <a:t>2</a:t>
            </a:r>
            <a:r>
              <a:rPr lang="en-US"/>
              <a:t>)</a:t>
            </a:r>
          </a:p>
          <a:p>
            <a:pPr lvl="1"/>
            <a:r>
              <a:rPr lang="en-US"/>
              <a:t>A car is driving 100 kilometers per hour.  What is its speed in kilometers per second?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Cubic Units- </a:t>
            </a:r>
          </a:p>
          <a:p>
            <a:pPr lvl="1"/>
            <a:r>
              <a:rPr lang="en-US"/>
              <a:t>Find a conversion factor between cubic inches and cubic feet.  Write it in three forms.</a:t>
            </a:r>
          </a:p>
          <a:p>
            <a:pPr lvl="1"/>
            <a:r>
              <a:rPr lang="en-US"/>
              <a:t>How many cubic inches are in 3 cubic yards?</a:t>
            </a:r>
          </a:p>
          <a:p>
            <a:pPr lvl="1"/>
            <a:r>
              <a:rPr lang="en-US"/>
              <a:t> A cargo container is 50 feet long, 10 feet wide, and 8 feet tall.  Find its volume in cubic feet and cubic yards.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Currency Conversions-</a:t>
            </a:r>
          </a:p>
          <a:p>
            <a:pPr lvl="2"/>
            <a:r>
              <a:rPr lang="en-US"/>
              <a:t>Use Table 2.1 on page 90</a:t>
            </a:r>
          </a:p>
          <a:p>
            <a:pPr lvl="1"/>
            <a:r>
              <a:rPr lang="en-US"/>
              <a:t> Which is worth more, 1 Mexican peso or 1 Japanese yen?  Explain.</a:t>
            </a:r>
          </a:p>
          <a:p>
            <a:pPr lvl="1"/>
            <a:r>
              <a:rPr lang="en-US"/>
              <a:t>How many Canadian dollars can you buy for $100?</a:t>
            </a:r>
          </a:p>
          <a:p>
            <a:pPr lvl="1"/>
            <a:r>
              <a:rPr lang="en-US"/>
              <a:t>You return from a trip with 75 British pounds.  How much are your pounds worth in dollars?</a:t>
            </a:r>
          </a:p>
          <a:p>
            <a:pPr lvl="1"/>
            <a:r>
              <a:rPr lang="en-US"/>
              <a:t>Apples in Japan sell for about 250 yen each.  If you buy 4 apples, how much have you spent in dollars? 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  <a:cs typeface="Times New Roman" pitchFamily="18" charset="0"/>
              </a:rPr>
              <a:t>Using Units to Help </a:t>
            </a:r>
            <a:br>
              <a:rPr lang="en-US" altLang="zh-CN">
                <a:ea typeface="SimSun" pitchFamily="2" charset="-122"/>
                <a:cs typeface="Times New Roman" pitchFamily="18" charset="0"/>
              </a:rPr>
            </a:br>
            <a:r>
              <a:rPr lang="en-US" altLang="zh-CN">
                <a:ea typeface="SimSun" pitchFamily="2" charset="-122"/>
                <a:cs typeface="Times New Roman" pitchFamily="18" charset="0"/>
              </a:rPr>
              <a:t>You Solve Problems</a:t>
            </a:r>
            <a:endParaRPr lang="en-US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  <a:cs typeface="Times New Roman" pitchFamily="18" charset="0"/>
              </a:rPr>
              <a:t>By looking at what kind of answer we are trying to get this can help us determine what operation we need to perform. </a:t>
            </a:r>
            <a:endParaRPr lang="en-US"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  <a:cs typeface="Times New Roman" pitchFamily="18" charset="0"/>
              </a:rPr>
              <a:t>Page 98- #70</a:t>
            </a:r>
          </a:p>
          <a:p>
            <a:pPr lvl="1"/>
            <a:r>
              <a:rPr lang="en-US" altLang="zh-CN">
                <a:ea typeface="SimSun" pitchFamily="2" charset="-122"/>
                <a:cs typeface="Times New Roman" pitchFamily="18" charset="0"/>
              </a:rPr>
              <a:t>You are buying 2.8 kilograms of cherries priced at $3.50 per kilogram.  How much will you pay?</a:t>
            </a:r>
          </a:p>
          <a:p>
            <a:endParaRPr lang="en-US" altLang="zh-CN">
              <a:ea typeface="SimSun" pitchFamily="2" charset="-122"/>
              <a:cs typeface="Times New Roman" pitchFamily="18" charset="0"/>
            </a:endParaRPr>
          </a:p>
          <a:p>
            <a:r>
              <a:rPr lang="en-US" altLang="zh-CN">
                <a:ea typeface="SimSun" pitchFamily="2" charset="-122"/>
                <a:cs typeface="Times New Roman" pitchFamily="18" charset="0"/>
              </a:rPr>
              <a:t>Page 98- #66</a:t>
            </a:r>
          </a:p>
          <a:p>
            <a:pPr lvl="1"/>
            <a:r>
              <a:rPr lang="en-US" altLang="zh-CN">
                <a:ea typeface="SimSun" pitchFamily="2" charset="-122"/>
                <a:cs typeface="Times New Roman" pitchFamily="18" charset="0"/>
              </a:rPr>
              <a:t>An airplane travels 95 miles in 10 minutes.  How fast is it going in miles per hour?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  <a:cs typeface="Times New Roman" pitchFamily="18" charset="0"/>
              </a:rPr>
              <a:t>A 40 acre orchard produces 12,000 apples.  What is the yield in apples per acre?</a:t>
            </a:r>
          </a:p>
          <a:p>
            <a:pPr lvl="1"/>
            <a:endParaRPr lang="en-US" altLang="zh-CN">
              <a:ea typeface="SimSun" pitchFamily="2" charset="-122"/>
              <a:cs typeface="Times New Roman" pitchFamily="18" charset="0"/>
            </a:endParaRPr>
          </a:p>
          <a:p>
            <a:pPr lvl="1"/>
            <a:endParaRPr lang="en-US" altLang="zh-CN">
              <a:ea typeface="SimSun" pitchFamily="2" charset="-122"/>
              <a:cs typeface="Times New Roman" pitchFamily="18" charset="0"/>
            </a:endParaRPr>
          </a:p>
          <a:p>
            <a:r>
              <a:rPr lang="en-US" altLang="zh-CN">
                <a:ea typeface="SimSun" pitchFamily="2" charset="-122"/>
                <a:cs typeface="Times New Roman" pitchFamily="18" charset="0"/>
              </a:rPr>
              <a:t>You are buying floor tile to cover a room that measures 20 feet by 25 feet.  The tile is priced at $7.50 per square foot.  How much will the tile cost?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  <a:cs typeface="Times New Roman" pitchFamily="18" charset="0"/>
              </a:rPr>
              <a:t>You are buying artificial turf to cover a game field that is 150 feet long and 100 feet wide.  The turf costs $7.50 per square yard.  How much will the turf cost?</a:t>
            </a:r>
          </a:p>
          <a:p>
            <a:pPr lvl="1"/>
            <a:endParaRPr lang="en-US" altLang="zh-CN">
              <a:ea typeface="SimSun" pitchFamily="2" charset="-122"/>
              <a:cs typeface="Times New Roman" pitchFamily="18" charset="0"/>
            </a:endParaRPr>
          </a:p>
          <a:p>
            <a:r>
              <a:rPr lang="en-US" altLang="zh-CN">
                <a:ea typeface="SimSun" pitchFamily="2" charset="-122"/>
                <a:cs typeface="Times New Roman" pitchFamily="18" charset="0"/>
              </a:rPr>
              <a:t>You work 40 hours per week and are paid $13.50 per hour.  If you work all 52 weeks in a year, how much will you earn? </a:t>
            </a:r>
          </a:p>
          <a:p>
            <a:endParaRPr lang="en-US"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  <a:cs typeface="Times New Roman" pitchFamily="18" charset="0"/>
              </a:rPr>
              <a:t>Page 98- #78</a:t>
            </a:r>
            <a:endParaRPr lang="en-US">
              <a:ea typeface="SimSun" pitchFamily="2" charset="-122"/>
              <a:cs typeface="Times New Roman" pitchFamily="18" charset="0"/>
            </a:endParaRPr>
          </a:p>
          <a:p>
            <a:pPr lvl="1"/>
            <a:r>
              <a:rPr lang="en-US">
                <a:ea typeface="SimSun" pitchFamily="2" charset="-122"/>
                <a:cs typeface="Times New Roman" pitchFamily="18" charset="0"/>
              </a:rPr>
              <a:t>An average human heart beats 60 times per minute.  If an average human being lives to the age of 75, how many times does the average heart beat in a lifetime?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  <a:cs typeface="Times New Roman" pitchFamily="18" charset="0"/>
              </a:rPr>
              <a:t>It wouldn’t make sense to combine 3 apples with 2 bananas…5 banapples? </a:t>
            </a:r>
          </a:p>
          <a:p>
            <a:endParaRPr lang="en-US" altLang="zh-CN">
              <a:ea typeface="SimSun" pitchFamily="2" charset="-122"/>
              <a:cs typeface="Times New Roman" pitchFamily="18" charset="0"/>
            </a:endParaRPr>
          </a:p>
          <a:p>
            <a:r>
              <a:rPr lang="en-US" altLang="zh-CN">
                <a:ea typeface="SimSun" pitchFamily="2" charset="-122"/>
                <a:cs typeface="Times New Roman" pitchFamily="18" charset="0"/>
              </a:rPr>
              <a:t>If you walk 20 miles in 3 hours, what is your average speed? </a:t>
            </a:r>
            <a:endParaRPr lang="en-US"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  <a:cs typeface="Times New Roman" pitchFamily="18" charset="0"/>
              </a:rPr>
              <a:t>If you drive 60 miles per hour, how far did you travel in 2 hours?</a:t>
            </a:r>
          </a:p>
          <a:p>
            <a:endParaRPr lang="en-US" altLang="zh-CN">
              <a:ea typeface="SimSun" pitchFamily="2" charset="-122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zh-CN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667000" y="2925763"/>
            <a:ext cx="548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76400"/>
            <a:ext cx="8488363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600">
                <a:ea typeface="SimSun" pitchFamily="2" charset="-122"/>
                <a:cs typeface="Times New Roman" pitchFamily="18" charset="0"/>
              </a:rPr>
              <a:t>To find the area of a room we multiply length times width</a:t>
            </a:r>
          </a:p>
          <a:p>
            <a:pPr lvl="1">
              <a:lnSpc>
                <a:spcPct val="90000"/>
              </a:lnSpc>
            </a:pPr>
            <a:r>
              <a:rPr lang="en-US" altLang="zh-CN" sz="2200">
                <a:ea typeface="SimSun" pitchFamily="2" charset="-122"/>
                <a:cs typeface="Times New Roman" pitchFamily="18" charset="0"/>
              </a:rPr>
              <a:t>A 10 foot by 8 foot room is 80 square feet or 80 ft</a:t>
            </a:r>
            <a:r>
              <a:rPr lang="en-US" altLang="zh-CN" sz="2200" baseline="30000">
                <a:ea typeface="SimSun" pitchFamily="2" charset="-122"/>
                <a:cs typeface="Times New Roman" pitchFamily="18" charset="0"/>
              </a:rPr>
              <a:t>2</a:t>
            </a:r>
            <a:r>
              <a:rPr lang="en-US" altLang="zh-CN" sz="2200">
                <a:ea typeface="SimSun" pitchFamily="2" charset="-122"/>
                <a:cs typeface="Times New Roman" pitchFamily="18" charset="0"/>
              </a:rPr>
              <a:t>  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n-US" altLang="zh-CN" sz="2200">
              <a:ea typeface="SimSun" pitchFamily="2" charset="-122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zh-CN" sz="2600">
                <a:ea typeface="SimSun" pitchFamily="2" charset="-122"/>
                <a:cs typeface="Times New Roman" pitchFamily="18" charset="0"/>
              </a:rPr>
              <a:t>To find the volume of a box we take length x width x height</a:t>
            </a:r>
          </a:p>
          <a:p>
            <a:pPr lvl="1">
              <a:lnSpc>
                <a:spcPct val="90000"/>
              </a:lnSpc>
            </a:pPr>
            <a:r>
              <a:rPr lang="en-US" altLang="zh-CN" sz="2200">
                <a:ea typeface="SimSun" pitchFamily="2" charset="-122"/>
                <a:cs typeface="Times New Roman" pitchFamily="18" charset="0"/>
              </a:rPr>
              <a:t>2cm x 3cm x 4cm = 24 cm cubed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zh-CN" sz="2600">
              <a:ea typeface="SimSun" pitchFamily="2" charset="-122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zh-CN" sz="2600">
                <a:ea typeface="SimSun" pitchFamily="2" charset="-122"/>
                <a:cs typeface="Times New Roman" pitchFamily="18" charset="0"/>
              </a:rPr>
              <a:t>To find the amount of energy used by a light bulb we multiply its power rating by the length of time it is turned on.</a:t>
            </a:r>
          </a:p>
          <a:p>
            <a:pPr lvl="1">
              <a:lnSpc>
                <a:spcPct val="90000"/>
              </a:lnSpc>
            </a:pPr>
            <a:r>
              <a:rPr lang="en-US" altLang="zh-CN" sz="2200">
                <a:ea typeface="SimSun" pitchFamily="2" charset="-122"/>
                <a:cs typeface="Times New Roman" pitchFamily="18" charset="0"/>
              </a:rPr>
              <a:t>60 kilowatt x 2 hours = 120 kilowatt-hours</a:t>
            </a:r>
            <a:r>
              <a:rPr lang="en-US" altLang="zh-CN" sz="2200">
                <a:ea typeface="SimSun" pitchFamily="2" charset="-122"/>
              </a:rPr>
              <a:t> </a:t>
            </a:r>
            <a:endParaRPr lang="en-US" sz="2200"/>
          </a:p>
          <a:p>
            <a:pPr>
              <a:lnSpc>
                <a:spcPct val="90000"/>
              </a:lnSpc>
            </a:pPr>
            <a:endParaRPr lang="en-US" sz="2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Area and Volume Conversions- </a:t>
            </a:r>
            <a:r>
              <a:rPr lang="en-US" altLang="zh-CN">
                <a:ea typeface="SimSun" pitchFamily="2" charset="-122"/>
                <a:cs typeface="Times New Roman" pitchFamily="18" charset="0"/>
              </a:rPr>
              <a:t>Page 97 #48</a:t>
            </a:r>
          </a:p>
          <a:p>
            <a:pPr lvl="1">
              <a:lnSpc>
                <a:spcPct val="90000"/>
              </a:lnSpc>
            </a:pPr>
            <a:r>
              <a:rPr lang="en-US" altLang="zh-CN">
                <a:ea typeface="SimSun" pitchFamily="2" charset="-122"/>
                <a:cs typeface="Times New Roman" pitchFamily="18" charset="0"/>
              </a:rPr>
              <a:t>A warehouse is 40 yards long and 25 yards wide and piled with cartons to a height of 3 yards.  What is the area of the warehouse floor?  What is the total volume of the cartons?  (Assume there is no space between the cartons)</a:t>
            </a:r>
          </a:p>
          <a:p>
            <a:pPr lvl="1">
              <a:lnSpc>
                <a:spcPct val="90000"/>
              </a:lnSpc>
            </a:pPr>
            <a:r>
              <a:rPr lang="en-US" altLang="zh-CN">
                <a:ea typeface="SimSun" pitchFamily="2" charset="-122"/>
                <a:cs typeface="Times New Roman" pitchFamily="18" charset="0"/>
              </a:rPr>
              <a:t>The bed of a pickup truck is 3.5 feet deep, 12 feet long, and 5 feet wide.  What is the area of the bed’s floor?  What is the volume of the bed?</a:t>
            </a:r>
          </a:p>
          <a:p>
            <a:pPr lvl="1">
              <a:lnSpc>
                <a:spcPct val="90000"/>
              </a:lnSpc>
            </a:pPr>
            <a:r>
              <a:rPr lang="en-US" altLang="zh-CN">
                <a:ea typeface="SimSun" pitchFamily="2" charset="-122"/>
                <a:cs typeface="Times New Roman" pitchFamily="18" charset="0"/>
              </a:rPr>
              <a:t>A can has a circular base with an area of 6 square inches and is 4 inches tall.  What is the total volume?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</a:rPr>
              <a:t>Reading units</a:t>
            </a:r>
            <a:endParaRPr lang="en-US">
              <a:ea typeface="SimSun" pitchFamily="2" charset="-122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000" u="sng">
                <a:ea typeface="SimSun" pitchFamily="2" charset="-122"/>
                <a:cs typeface="Times New Roman" pitchFamily="18" charset="0"/>
              </a:rPr>
              <a:t>Operation		Keyword or Symbol		Example</a:t>
            </a:r>
            <a:endParaRPr lang="en-US" altLang="zh-CN" sz="2000">
              <a:ea typeface="SimSun" pitchFamily="2" charset="-122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000">
                <a:ea typeface="SimSun" pitchFamily="2" charset="-122"/>
                <a:cs typeface="Times New Roman" pitchFamily="18" charset="0"/>
              </a:rPr>
              <a:t>								Miles / hours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000">
                <a:ea typeface="SimSun" pitchFamily="2" charset="-122"/>
                <a:cs typeface="Times New Roman" pitchFamily="18" charset="0"/>
              </a:rPr>
              <a:t>Division			per			“miles per hour”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000">
                <a:ea typeface="SimSun" pitchFamily="2" charset="-122"/>
                <a:cs typeface="Times New Roman" pitchFamily="18" charset="0"/>
              </a:rPr>
              <a:t>							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000">
                <a:ea typeface="SimSun" pitchFamily="2" charset="-122"/>
                <a:cs typeface="Times New Roman" pitchFamily="18" charset="0"/>
              </a:rPr>
              <a:t>Raising to a 		square			ft x ft or ft^2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000">
                <a:ea typeface="SimSun" pitchFamily="2" charset="-122"/>
                <a:cs typeface="Times New Roman" pitchFamily="18" charset="0"/>
              </a:rPr>
              <a:t>Second power 					“square feet” or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000">
                <a:ea typeface="SimSun" pitchFamily="2" charset="-122"/>
                <a:cs typeface="Times New Roman" pitchFamily="18" charset="0"/>
              </a:rPr>
              <a:t>							“feet squared”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zh-CN" sz="2000">
              <a:ea typeface="SimSun" pitchFamily="2" charset="-122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000">
                <a:ea typeface="SimSun" pitchFamily="2" charset="-122"/>
                <a:cs typeface="Times New Roman" pitchFamily="18" charset="0"/>
              </a:rPr>
              <a:t>Raising to a third power	cube or cubic		ft x ft x ft or ft^3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000">
                <a:ea typeface="SimSun" pitchFamily="2" charset="-122"/>
                <a:cs typeface="Times New Roman" pitchFamily="18" charset="0"/>
              </a:rPr>
              <a:t>							“cubic feet” or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000">
                <a:ea typeface="SimSun" pitchFamily="2" charset="-122"/>
                <a:cs typeface="Times New Roman" pitchFamily="18" charset="0"/>
              </a:rPr>
              <a:t>							“feet cubed”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zh-CN" sz="2000">
              <a:ea typeface="SimSun" pitchFamily="2" charset="-122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000">
                <a:ea typeface="SimSun" pitchFamily="2" charset="-122"/>
                <a:cs typeface="Times New Roman" pitchFamily="18" charset="0"/>
              </a:rPr>
              <a:t>Multiplication		hyphen			kilowatt x hours</a:t>
            </a:r>
            <a:br>
              <a:rPr lang="en-US" altLang="zh-CN" sz="2000">
                <a:ea typeface="SimSun" pitchFamily="2" charset="-122"/>
                <a:cs typeface="Times New Roman" pitchFamily="18" charset="0"/>
              </a:rPr>
            </a:br>
            <a:r>
              <a:rPr lang="en-US" altLang="zh-CN" sz="2000">
                <a:ea typeface="SimSun" pitchFamily="2" charset="-122"/>
                <a:cs typeface="Times New Roman" pitchFamily="18" charset="0"/>
              </a:rPr>
              <a:t>						“kilowatt-hours”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000">
                <a:ea typeface="SimSun" pitchFamily="2" charset="-122"/>
                <a:cs typeface="Times New Roman" pitchFamily="18" charset="0"/>
              </a:rPr>
              <a:t> 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000"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altLang="zh-CN" sz="2400">
                <a:ea typeface="SimSun" pitchFamily="2" charset="-122"/>
                <a:cs typeface="Times New Roman" pitchFamily="18" charset="0"/>
              </a:rPr>
              <a:t>Identifying Units</a:t>
            </a:r>
          </a:p>
          <a:p>
            <a:r>
              <a:rPr lang="en-US" altLang="zh-CN" sz="2400">
                <a:ea typeface="SimSun" pitchFamily="2" charset="-122"/>
                <a:cs typeface="Times New Roman" pitchFamily="18" charset="0"/>
              </a:rPr>
              <a:t>Identify the units you would expect in each of the following.  State the units in both words and mathematically.</a:t>
            </a:r>
          </a:p>
          <a:p>
            <a:pPr lvl="1"/>
            <a:r>
              <a:rPr lang="en-US" altLang="zh-CN" sz="2200">
                <a:ea typeface="SimSun" pitchFamily="2" charset="-122"/>
                <a:cs typeface="Times New Roman" pitchFamily="18" charset="0"/>
              </a:rPr>
              <a:t>The price of fabric, found by dividing its cost in dollars by its area in square feet.</a:t>
            </a:r>
          </a:p>
          <a:p>
            <a:pPr lvl="1"/>
            <a:r>
              <a:rPr lang="en-US" altLang="zh-CN" sz="2200">
                <a:ea typeface="SimSun" pitchFamily="2" charset="-122"/>
                <a:cs typeface="Times New Roman" pitchFamily="18" charset="0"/>
              </a:rPr>
              <a:t>The gas mileage of a car, found by dividing the distance in miles it travels by the amount of gas in gallons that it uses.</a:t>
            </a:r>
          </a:p>
          <a:p>
            <a:pPr lvl="1"/>
            <a:r>
              <a:rPr lang="en-US" altLang="zh-CN" sz="2200">
                <a:ea typeface="SimSun" pitchFamily="2" charset="-122"/>
                <a:cs typeface="Times New Roman" pitchFamily="18" charset="0"/>
              </a:rPr>
              <a:t>The cost for grass seed when you buy enough to cover 80 square yards at a total price of $160.</a:t>
            </a:r>
          </a:p>
          <a:p>
            <a:pPr lvl="1"/>
            <a:r>
              <a:rPr lang="en-US" altLang="zh-CN" sz="2200">
                <a:ea typeface="SimSun" pitchFamily="2" charset="-122"/>
                <a:cs typeface="Times New Roman" pitchFamily="18" charset="0"/>
              </a:rPr>
              <a:t>The density of a rock, found by dividing its weight in grams by its volume in cubic centimeters.</a:t>
            </a:r>
          </a:p>
          <a:p>
            <a:pPr lvl="1"/>
            <a:r>
              <a:rPr lang="en-US" altLang="zh-CN" sz="2200">
                <a:ea typeface="SimSun" pitchFamily="2" charset="-122"/>
                <a:cs typeface="Times New Roman" pitchFamily="18" charset="0"/>
              </a:rPr>
              <a:t>A car engine torque calculated by multiplying a force in pounds by a distance in feet. </a:t>
            </a:r>
            <a:endParaRPr lang="en-US" sz="2200"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</a:rPr>
              <a:t>Working with fractions 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sz="2600">
                <a:ea typeface="SimSun" pitchFamily="2" charset="-122"/>
                <a:cs typeface="Times New Roman" pitchFamily="18" charset="0"/>
              </a:rPr>
              <a:t>A fraction represents division</a:t>
            </a:r>
          </a:p>
          <a:p>
            <a:pPr>
              <a:buFont typeface="Wingdings" pitchFamily="2" charset="2"/>
              <a:buNone/>
            </a:pPr>
            <a:endParaRPr lang="en-US" altLang="zh-CN" sz="2600">
              <a:ea typeface="SimSun" pitchFamily="2" charset="-122"/>
              <a:cs typeface="Times New Roman" pitchFamily="18" charset="0"/>
            </a:endParaRPr>
          </a:p>
          <a:p>
            <a:r>
              <a:rPr lang="en-US" altLang="zh-CN" sz="2600">
                <a:ea typeface="SimSun" pitchFamily="2" charset="-122"/>
                <a:cs typeface="Times New Roman" pitchFamily="18" charset="0"/>
              </a:rPr>
              <a:t>Numerator- top of the fraction</a:t>
            </a:r>
          </a:p>
          <a:p>
            <a:pPr>
              <a:buFont typeface="Wingdings" pitchFamily="2" charset="2"/>
              <a:buNone/>
            </a:pPr>
            <a:endParaRPr lang="en-US" altLang="zh-CN" sz="2600">
              <a:ea typeface="SimSun" pitchFamily="2" charset="-122"/>
              <a:cs typeface="Times New Roman" pitchFamily="18" charset="0"/>
            </a:endParaRPr>
          </a:p>
          <a:p>
            <a:r>
              <a:rPr lang="en-US" altLang="zh-CN" sz="2600">
                <a:ea typeface="SimSun" pitchFamily="2" charset="-122"/>
                <a:cs typeface="Times New Roman" pitchFamily="18" charset="0"/>
              </a:rPr>
              <a:t>Denominator- bottom of the fraction</a:t>
            </a:r>
          </a:p>
          <a:p>
            <a:pPr>
              <a:buFont typeface="Wingdings" pitchFamily="2" charset="2"/>
              <a:buNone/>
            </a:pPr>
            <a:endParaRPr lang="en-US" altLang="zh-CN" sz="2600">
              <a:ea typeface="SimSun" pitchFamily="2" charset="-122"/>
              <a:cs typeface="Times New Roman" pitchFamily="18" charset="0"/>
            </a:endParaRPr>
          </a:p>
          <a:p>
            <a:r>
              <a:rPr lang="en-US" altLang="zh-CN" sz="2600">
                <a:ea typeface="SimSun" pitchFamily="2" charset="-122"/>
                <a:cs typeface="Times New Roman" pitchFamily="18" charset="0"/>
              </a:rPr>
              <a:t>Integers can be written as fractions</a:t>
            </a:r>
          </a:p>
          <a:p>
            <a:pPr lvl="1"/>
            <a:r>
              <a:rPr lang="en-US" altLang="zh-CN" sz="2200">
                <a:ea typeface="SimSun" pitchFamily="2" charset="-122"/>
                <a:cs typeface="Times New Roman" pitchFamily="18" charset="0"/>
              </a:rPr>
              <a:t>5 = 5/1 </a:t>
            </a:r>
            <a:endParaRPr lang="en-US" sz="220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1026</Words>
  <Application>Microsoft Office PowerPoint</Application>
  <PresentationFormat>On-screen Show (4:3)</PresentationFormat>
  <Paragraphs>171</Paragraphs>
  <Slides>29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Civic</vt:lpstr>
      <vt:lpstr>ips Publishing Equation</vt:lpstr>
      <vt:lpstr>2A</vt:lpstr>
      <vt:lpstr>Basics</vt:lpstr>
      <vt:lpstr>Examples</vt:lpstr>
      <vt:lpstr>Examples</vt:lpstr>
      <vt:lpstr>Examples</vt:lpstr>
      <vt:lpstr>Examples</vt:lpstr>
      <vt:lpstr>Reading units</vt:lpstr>
      <vt:lpstr>Example</vt:lpstr>
      <vt:lpstr>Working with fractions </vt:lpstr>
      <vt:lpstr>Adding and  Subtracting Fractions</vt:lpstr>
      <vt:lpstr>Multiplying Fractions </vt:lpstr>
      <vt:lpstr>Dividing Fractions </vt:lpstr>
      <vt:lpstr>Fraction to Decimal </vt:lpstr>
      <vt:lpstr>Decimal to Fraction </vt:lpstr>
      <vt:lpstr>Example</vt:lpstr>
      <vt:lpstr>Unit Conversions </vt:lpstr>
      <vt:lpstr>Examples-Well Chosen 1’s</vt:lpstr>
      <vt:lpstr>Convert the following </vt:lpstr>
      <vt:lpstr>Chain of Conversions </vt:lpstr>
      <vt:lpstr>Conversions with Powers </vt:lpstr>
      <vt:lpstr>Example</vt:lpstr>
      <vt:lpstr>Examples</vt:lpstr>
      <vt:lpstr>Examples</vt:lpstr>
      <vt:lpstr>Example</vt:lpstr>
      <vt:lpstr>Using Units to Help  You Solve Problems</vt:lpstr>
      <vt:lpstr>Examples</vt:lpstr>
      <vt:lpstr>Examples</vt:lpstr>
      <vt:lpstr>Examples</vt:lpstr>
      <vt:lpstr>Examples</vt:lpstr>
    </vt:vector>
  </TitlesOfParts>
  <Company>Chandler-Gilbert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2A</dc:title>
  <dc:creator>beery</dc:creator>
  <cp:lastModifiedBy>beery</cp:lastModifiedBy>
  <cp:revision>1</cp:revision>
  <dcterms:created xsi:type="dcterms:W3CDTF">2008-09-02T23:47:33Z</dcterms:created>
  <dcterms:modified xsi:type="dcterms:W3CDTF">2008-09-02T23:48:19Z</dcterms:modified>
</cp:coreProperties>
</file>